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3"/>
  </p:notesMasterIdLst>
  <p:handoutMasterIdLst>
    <p:handoutMasterId r:id="rId14"/>
  </p:handoutMasterIdLst>
  <p:sldIdLst>
    <p:sldId id="2147480102" r:id="rId4"/>
    <p:sldId id="2147480046" r:id="rId5"/>
    <p:sldId id="2147479923" r:id="rId6"/>
    <p:sldId id="2147480109" r:id="rId7"/>
    <p:sldId id="2147479979" r:id="rId8"/>
    <p:sldId id="2147482790" r:id="rId9"/>
    <p:sldId id="2147480026" r:id="rId10"/>
    <p:sldId id="2147482788" r:id="rId11"/>
    <p:sldId id="2147480056" r:id="rId12"/>
  </p:sldIdLst>
  <p:sldSz cx="12192000" cy="6858000"/>
  <p:notesSz cx="6858000" cy="9144000"/>
  <p:embeddedFontLst>
    <p:embeddedFont>
      <p:font typeface="Cascadia Code" panose="020B0609020000020004" pitchFamily="49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SemiBold" panose="020B0706030804020204" pitchFamily="34" charset="0"/>
      <p:bold r:id="rId23"/>
      <p:boldItalic r:id="rId24"/>
    </p:embeddedFont>
    <p:embeddedFont>
      <p:font typeface="Segoe Sans Text" pitchFamily="2" charset="0"/>
      <p:regular r:id="rId25"/>
      <p:bold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80046"/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79979"/>
            <p14:sldId id="2147482790"/>
            <p14:sldId id="2147480026"/>
            <p14:sldId id="2147482788"/>
            <p14:sldId id="2147480056"/>
          </p14:sldIdLst>
        </p14:section>
        <p14:section name="2 - Headline only slides" id="{D1C1D983-152B-C840-9473-185250523AC9}">
          <p14:sldIdLst/>
        </p14:section>
        <p14:section name="3 - Content slides" id="{93CA586B-067E-FD48-9DD1-5E50DEAEC65A}">
          <p14:sldIdLst/>
        </p14:section>
        <p14:section name="4 - Demo speaker intro slides" id="{400F4C69-B841-7448-8A82-665672F2D72B}">
          <p14:sldIdLst/>
        </p14:section>
        <p14:section name="5 - Demo slides" id="{8EC57211-9920-4340-B841-30BAD39AE38B}">
          <p14:sldIdLst/>
        </p14:section>
        <p14:section name="6 - Charts &amp; Graphs" id="{4B4F26A0-E863-F444-8484-43A5A4C8AF97}">
          <p14:sldIdLst/>
        </p14:section>
        <p14:section name="7 - Icons in use" id="{705D723E-E42C-F44A-B8DF-6A7F764AB4AB}">
          <p14:sldIdLst/>
        </p14:section>
        <p14:section name="8 - Photo slides" id="{0AF578B1-CD8A-43DA-99D3-79D4DA61F65F}">
          <p14:sldIdLst/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1 - Icons for use" id="{C2F20541-B464-B145-886A-A824BE6EDF45}">
          <p14:sldIdLst/>
        </p14:section>
        <p14:section name="12 - Blank slides" id="{250BA7C2-9498-7B41-8CE8-71A94990B69D}">
          <p14:sldIdLst/>
        </p14:section>
        <p14:section name="Guidance" id="{DAA6FC38-D1FB-4055-84DA-5C774F8A190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91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11/12/2024 5:31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11/12/2024 5:31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11/12/2024 5:31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emantic-kernel" TargetMode="External"/><Relationship Id="rId2" Type="http://schemas.openxmlformats.org/officeDocument/2006/relationships/hyperlink" Target="https://github.com/dotnet/winforms" TargetMode="Externa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380956"/>
            <a:ext cx="7448205" cy="1923604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“Intelligenize” your WinForms App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2" y="4951927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Klaus L</a:t>
            </a:r>
            <a:r>
              <a:rPr lang="de-DE" dirty="0">
                <a:latin typeface="Open Sans"/>
                <a:ea typeface="Open Sans"/>
                <a:cs typeface="Open Sans"/>
              </a:rPr>
              <a:t>ö</a:t>
            </a:r>
            <a:r>
              <a:rPr lang="en-US" dirty="0">
                <a:latin typeface="Open Sans"/>
                <a:ea typeface="Open Sans"/>
                <a:cs typeface="Open Sans"/>
              </a:rPr>
              <a:t>ffelmann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647632-0CC6-60CA-0529-F749C554EAFE}"/>
              </a:ext>
            </a:extLst>
          </p:cNvPr>
          <p:cNvSpPr txBox="1">
            <a:spLocks/>
          </p:cNvSpPr>
          <p:nvPr/>
        </p:nvSpPr>
        <p:spPr>
          <a:xfrm>
            <a:off x="582611" y="2987042"/>
            <a:ext cx="7448205" cy="12824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ts val="5000"/>
              </a:lnSpc>
            </a:pPr>
            <a:r>
              <a:rPr lang="en-US" sz="44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…for an amazing new Customer Experience!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778481" cy="721246"/>
          </a:xfrm>
        </p:spPr>
        <p:txBody>
          <a:bodyPr/>
          <a:lstStyle/>
          <a:p>
            <a:r>
              <a:rPr lang="en-US" dirty="0"/>
              <a:t>Who’s demo-</a:t>
            </a:r>
            <a:r>
              <a:rPr lang="en-US" dirty="0" err="1"/>
              <a:t>ing</a:t>
            </a:r>
            <a:r>
              <a:rPr lang="en-US" dirty="0"/>
              <a:t> 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/>
              <a:t>Klaus Loeffelmann</a:t>
            </a:r>
          </a:p>
        </p:txBody>
      </p:sp>
      <p:pic>
        <p:nvPicPr>
          <p:cNvPr id="6" name="Picture Placeholder 5" descr="A person with a beard smiling&#10;&#10;Description automatically generated">
            <a:extLst>
              <a:ext uri="{FF2B5EF4-FFF2-40B4-BE49-F238E27FC236}">
                <a16:creationId xmlns:a16="http://schemas.microsoft.com/office/drawing/2014/main" id="{882FCAF6-13C4-7903-9EA3-427B2D50AB8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9375" r="9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49" y="4106047"/>
            <a:ext cx="2873311" cy="830997"/>
          </a:xfrm>
        </p:spPr>
        <p:txBody>
          <a:bodyPr/>
          <a:lstStyle/>
          <a:p>
            <a:r>
              <a:rPr lang="en-US" dirty="0"/>
              <a:t>Invoking Async Power: What WinForms Awaits in .NET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dirty="0"/>
              <a:t>I speak German</a:t>
            </a:r>
            <a:br>
              <a:rPr lang="en-US" dirty="0"/>
            </a:br>
            <a:r>
              <a:rPr lang="en-US" dirty="0"/>
              <a:t>and so do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/>
          <a:lstStyle/>
          <a:p>
            <a:r>
              <a:rPr lang="en-US" dirty="0"/>
              <a:t>Let’s do it with </a:t>
            </a:r>
            <a:br>
              <a:rPr lang="en-US" dirty="0"/>
            </a:br>
            <a:r>
              <a:rPr lang="en-US" dirty="0"/>
              <a:t>Real-Life-Apps!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4337257" cy="1969770"/>
          </a:xfrm>
        </p:spPr>
        <p:txBody>
          <a:bodyPr/>
          <a:lstStyle/>
          <a:p>
            <a:r>
              <a:rPr lang="en-US" dirty="0" err="1"/>
              <a:t>Intelligenizing</a:t>
            </a:r>
            <a:r>
              <a:rPr lang="en-US" dirty="0"/>
              <a:t>, </a:t>
            </a:r>
            <a:r>
              <a:rPr lang="en-US" dirty="0" err="1"/>
              <a:t>asynchronousy</a:t>
            </a:r>
            <a:r>
              <a:rPr lang="en-US" dirty="0"/>
              <a:t> and the trickiness in WinForms!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1362" y="3238156"/>
            <a:ext cx="5212080" cy="307777"/>
          </a:xfrm>
        </p:spPr>
        <p:txBody>
          <a:bodyPr/>
          <a:lstStyle/>
          <a:p>
            <a:r>
              <a:rPr lang="en-US" sz="2000" dirty="0"/>
              <a:t>Classes to get you started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</a:t>
            </a:r>
            <a:r>
              <a:rPr lang="en-US" dirty="0"/>
              <a:t>Kernel – the essentials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3194" y="3881544"/>
            <a:ext cx="3308872" cy="923330"/>
          </a:xfrm>
        </p:spPr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Kernel:</a:t>
            </a:r>
            <a:r>
              <a:rPr lang="en-US" dirty="0"/>
              <a:t> Provides state throughout the use of semantic workloads.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gets you required services, like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ChatCompletionService</a:t>
            </a:r>
            <a:r>
              <a:rPr lang="en-US" dirty="0"/>
              <a:t> during sessions.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50805" y="3881544"/>
            <a:ext cx="402336" cy="276999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03193" y="5070264"/>
            <a:ext cx="3308871" cy="923330"/>
          </a:xfrm>
        </p:spPr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KernelBuilder:</a:t>
            </a:r>
            <a:r>
              <a:rPr lang="en-US" dirty="0"/>
              <a:t> Creates a builder for creating Kernal instances.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Kernel.CreateBuilder()</a:t>
            </a:r>
            <a:r>
              <a:rPr lang="en-US" dirty="0"/>
              <a:t> to get an instance of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KernelBuilder</a:t>
            </a:r>
            <a:r>
              <a:rPr lang="en-US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50805" y="5070264"/>
            <a:ext cx="402336" cy="276999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25102" y="3881544"/>
            <a:ext cx="4163704" cy="923330"/>
          </a:xfrm>
        </p:spPr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ChatHistory:</a:t>
            </a:r>
            <a:r>
              <a:rPr lang="en-US" dirty="0"/>
              <a:t> Provides a history of chat messages from chat conversations. Note: LLMs do not remember anything from a request. If you want them to remember what’s just been said, you save the chat history and resend it every time!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72714" y="3881544"/>
            <a:ext cx="402336" cy="276999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25102" y="5070264"/>
            <a:ext cx="4275645" cy="923330"/>
          </a:xfrm>
        </p:spPr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ChatCompletion:</a:t>
            </a:r>
            <a:r>
              <a:rPr lang="en-US" dirty="0"/>
              <a:t> Handles the actual conversation flow. It’s a service you get from the Kernel instance, und you use methods like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GetChatMessageContentsAsync</a:t>
            </a:r>
            <a:r>
              <a:rPr lang="en-US" dirty="0"/>
              <a:t> or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GetStreamingChatMessageContentsAsync</a:t>
            </a:r>
            <a:r>
              <a:rPr lang="en-US" dirty="0"/>
              <a:t>, to get the actual results from the Model.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2714" y="5070264"/>
            <a:ext cx="402336" cy="276999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9C7E598-DCAD-F84E-1767-FF34A8DE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48" y="1238870"/>
            <a:ext cx="6233939" cy="17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4" grpId="0" build="p"/>
      <p:bldP spid="5" grpId="0" build="p"/>
      <p:bldP spid="6" grpId="0" build="p"/>
      <p:bldP spid="7" grpId="0" build="p"/>
      <p:bldP spid="10" grpId="0" build="p"/>
      <p:bldP spid="11" grpId="0" build="p"/>
      <p:bldP spid="12" grpId="0" build="p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D93C-8A80-E5CC-B623-C641983F0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D29D9-FE3C-5834-A95E-A60F7A8D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crafting prompts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87274-5601-527B-960A-B44D0F78E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91763" y="1612489"/>
            <a:ext cx="3308872" cy="492443"/>
          </a:xfrm>
        </p:spPr>
        <p:txBody>
          <a:bodyPr/>
          <a:lstStyle/>
          <a:p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Be clear, </a:t>
            </a:r>
            <a:b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but don’t micro-manage!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16B28-5532-7005-C533-F070F39FA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9374" y="1612489"/>
            <a:ext cx="402336" cy="276999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3E8C82-512C-4F7D-D08B-050DC436A2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91762" y="2598844"/>
            <a:ext cx="3308871" cy="738664"/>
          </a:xfrm>
        </p:spPr>
        <p:txBody>
          <a:bodyPr/>
          <a:lstStyle/>
          <a:p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Embrace Creativity. </a:t>
            </a:r>
            <a:b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It’s one of the MOST important aspects!</a:t>
            </a:r>
            <a:endParaRPr lang="en-US" sz="1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E72BB0-7815-D4BF-9A8B-06D57C7DE4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9374" y="2598844"/>
            <a:ext cx="402336" cy="276999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87FD65-BCD3-01BC-495E-EECD4A97943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91763" y="3881544"/>
            <a:ext cx="4163704" cy="492443"/>
          </a:xfrm>
        </p:spPr>
        <p:txBody>
          <a:bodyPr/>
          <a:lstStyle/>
          <a:p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Be specific </a:t>
            </a:r>
            <a:b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should you encounter quirks!</a:t>
            </a:r>
            <a:endParaRPr lang="en-US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F24DF-4E0F-4A70-9AEE-86F559BAB4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39375" y="3881544"/>
            <a:ext cx="402336" cy="276999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0AE45D-BA7C-65C6-5534-727FC9B997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691763" y="4852909"/>
            <a:ext cx="4275645" cy="246221"/>
          </a:xfrm>
        </p:spPr>
        <p:txBody>
          <a:bodyPr/>
          <a:lstStyle/>
          <a:p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Be prepared for the unexpected!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C2555CD-D3BA-A7E2-C84C-01B1D4F07F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39375" y="4852909"/>
            <a:ext cx="402336" cy="276999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320B58-5659-F12F-A3A3-DB55FAA0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17" y="1356609"/>
            <a:ext cx="6463739" cy="4916774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7F29C19-7035-C4E4-EA61-F2BC0CB40323}"/>
              </a:ext>
            </a:extLst>
          </p:cNvPr>
          <p:cNvSpPr txBox="1">
            <a:spLocks/>
          </p:cNvSpPr>
          <p:nvPr/>
        </p:nvSpPr>
        <p:spPr>
          <a:xfrm>
            <a:off x="7686768" y="5739819"/>
            <a:ext cx="4275645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Use APIs responsible:</a:t>
            </a:r>
            <a:b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SECURITY FIRST &lt;&lt;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3816127-780C-53CF-95C8-5F94CBDCE1D7}"/>
              </a:ext>
            </a:extLst>
          </p:cNvPr>
          <p:cNvSpPr txBox="1">
            <a:spLocks/>
          </p:cNvSpPr>
          <p:nvPr/>
        </p:nvSpPr>
        <p:spPr>
          <a:xfrm>
            <a:off x="7134380" y="5739819"/>
            <a:ext cx="40233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4898571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  <p:bldP spid="6" grpId="0" build="p"/>
      <p:bldP spid="7" grpId="0" build="p"/>
      <p:bldP spid="10" grpId="0" build="p"/>
      <p:bldP spid="11" grpId="0" build="p"/>
      <p:bldP spid="12" grpId="0" build="p"/>
      <p:bldP spid="13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https://github.com/dotnet/winforms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Open Source .NET WinForms Runtime GitHub Repo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156972"/>
            <a:ext cx="3657839" cy="307777"/>
          </a:xfrm>
        </p:spPr>
        <p:txBody>
          <a:bodyPr/>
          <a:lstStyle/>
          <a:p>
            <a:r>
              <a:rPr lang="en-US" dirty="0"/>
              <a:t>https://learn.microsoft.com/dotnet/api/system.windows.forms.control.invokeasync?view=windowsdesktop-9.0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/>
              <a:t>RC2 Docs for </a:t>
            </a:r>
            <a:r>
              <a:rPr lang="en-US" dirty="0" err="1"/>
              <a:t>Control.InvokeAsync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331000"/>
            <a:ext cx="3657839" cy="307777"/>
          </a:xfrm>
        </p:spPr>
        <p:txBody>
          <a:bodyPr/>
          <a:lstStyle/>
          <a:p>
            <a:r>
              <a:rPr lang="en-US" dirty="0"/>
              <a:t>https://learn.microsoft.com/dotnet/api/system.componentmodel.iextenderprovider?view=net-9.0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Docs/Samples for </a:t>
            </a:r>
            <a:r>
              <a:rPr lang="en-US" dirty="0" err="1"/>
              <a:t>IExtenderProvider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 dirty="0"/>
              <a:t>https://www.youtube.com/watch?v=Fpu5a0Bl8eY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/>
              <a:t>NENA – 99 </a:t>
            </a:r>
            <a:r>
              <a:rPr lang="en-US" dirty="0" err="1"/>
              <a:t>Luftballons</a:t>
            </a:r>
            <a:r>
              <a:rPr lang="en-US" dirty="0"/>
              <a:t> Original Video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https://github.com/microsoft/semantic-kernel</a:t>
            </a:r>
            <a:r>
              <a:rPr lang="en-US" dirty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Open Source Semantic Kernel GitHub Repo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 dirty="0"/>
              <a:t>https://learn.microsoft.com/en-us/semantic-kernel/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Semantic Kernel Documentation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 dirty="0"/>
              <a:t>https://ai.azure.com/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Azure AI Studio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 dirty="0"/>
              <a:t>https://www.youtube.com/watch?v=SskKMbX6qmk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/>
              <a:t>Jeremy Clarkson about Germans and Squirrels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463</Words>
  <Application>Microsoft Office PowerPoint</Application>
  <PresentationFormat>Widescreen</PresentationFormat>
  <Paragraphs>60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Wingdings</vt:lpstr>
      <vt:lpstr>Open Sans</vt:lpstr>
      <vt:lpstr>Segoe Sans Text</vt:lpstr>
      <vt:lpstr>Arial</vt:lpstr>
      <vt:lpstr>Open Sans SemiBold</vt:lpstr>
      <vt:lpstr>Segoe UI</vt:lpstr>
      <vt:lpstr>Calibri</vt:lpstr>
      <vt:lpstr>Cascadia Code</vt:lpstr>
      <vt:lpstr>Azure 2023 Template</vt:lpstr>
      <vt:lpstr>“Intelligenize” your WinForms App</vt:lpstr>
      <vt:lpstr>Who’s demo-ing here?</vt:lpstr>
      <vt:lpstr>Agenda</vt:lpstr>
      <vt:lpstr>01</vt:lpstr>
      <vt:lpstr>Semantic Kernel – the essentials</vt:lpstr>
      <vt:lpstr>Tips for crafting prompts</vt:lpstr>
      <vt:lpstr>Resources</vt:lpstr>
      <vt:lpstr>Get .NET 9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2024-11-12T13:53:17Z</dcterms:modified>
  <cp:category/>
</cp:coreProperties>
</file>